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02390"/>
            <a:ext cx="7772400" cy="35049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37180"/>
            <a:ext cx="225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Mr. Matthews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44098" y="137180"/>
            <a:ext cx="3968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CCF5BFF-C3B7-DA4C-9842-E45E8A25D22C}" type="datetime2">
              <a:rPr lang="en-GB" sz="2800" smtClean="0"/>
              <a:t>Wednesday, 21 November 2012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12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8602-E9DC-CB4E-8074-ED8CB55BD441}" type="datetimeFigureOut">
              <a:rPr lang="en-US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DAE-EACF-2D41-9153-A560E5BC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3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0"/>
          <p:cNvSpPr txBox="1">
            <a:spLocks noChangeArrowheads="1"/>
          </p:cNvSpPr>
          <p:nvPr/>
        </p:nvSpPr>
        <p:spPr bwMode="auto">
          <a:xfrm>
            <a:off x="-16566" y="2866022"/>
            <a:ext cx="9046066" cy="3108544"/>
          </a:xfrm>
          <a:prstGeom prst="rect">
            <a:avLst/>
          </a:prstGeom>
          <a:solidFill>
            <a:srgbClr val="00B0F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b="1" u="sng" dirty="0" smtClean="0"/>
              <a:t>In groups of </a:t>
            </a:r>
            <a:r>
              <a:rPr lang="en-GB" sz="2800" b="1" u="sng" dirty="0" smtClean="0"/>
              <a:t>2</a:t>
            </a:r>
            <a:endParaRPr lang="en-GB" sz="2800" b="1" u="sng" dirty="0"/>
          </a:p>
          <a:p>
            <a:pPr eaLnBrk="1" hangingPunct="1"/>
            <a:endParaRPr lang="en-GB" sz="2800" dirty="0"/>
          </a:p>
          <a:p>
            <a:pPr eaLnBrk="1" hangingPunct="1">
              <a:buFont typeface="Arial" charset="0"/>
              <a:buChar char="•"/>
            </a:pPr>
            <a:r>
              <a:rPr lang="en-GB" sz="2800" dirty="0" smtClean="0"/>
              <a:t>Write </a:t>
            </a:r>
            <a:r>
              <a:rPr lang="en-GB" sz="2800" dirty="0"/>
              <a:t>down your ideas to answer the question</a:t>
            </a:r>
          </a:p>
          <a:p>
            <a:pPr eaLnBrk="1" hangingPunct="1">
              <a:buFont typeface="Arial" charset="0"/>
              <a:buChar char="•"/>
            </a:pPr>
            <a:r>
              <a:rPr lang="en-GB" sz="2800" dirty="0"/>
              <a:t> Stand up when you are ready to share with your group</a:t>
            </a:r>
          </a:p>
          <a:p>
            <a:pPr eaLnBrk="1" hangingPunct="1">
              <a:buFont typeface="Arial" charset="0"/>
              <a:buChar char="•"/>
            </a:pPr>
            <a:r>
              <a:rPr lang="en-GB" sz="2800" dirty="0"/>
              <a:t> As a group decide on 1 answer for the whole group</a:t>
            </a:r>
          </a:p>
          <a:p>
            <a:pPr eaLnBrk="1" hangingPunct="1">
              <a:buFont typeface="Arial" charset="0"/>
              <a:buChar char="•"/>
            </a:pPr>
            <a:r>
              <a:rPr lang="en-GB" sz="2800" dirty="0"/>
              <a:t> Sit down when ready</a:t>
            </a:r>
          </a:p>
          <a:p>
            <a:pPr eaLnBrk="1" hangingPunct="1">
              <a:buFont typeface="Arial" charset="0"/>
              <a:buChar char="•"/>
            </a:pPr>
            <a:r>
              <a:rPr lang="en-GB" sz="2800" b="1" dirty="0" smtClean="0"/>
              <a:t>EVERYONE </a:t>
            </a:r>
            <a:r>
              <a:rPr lang="en-GB" sz="2800" b="1" dirty="0"/>
              <a:t>MUST BE READY TO ANSWER!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28688" y="1600200"/>
            <a:ext cx="6500812" cy="4572000"/>
            <a:chOff x="2643188" y="620713"/>
            <a:chExt cx="6500812" cy="4572000"/>
          </a:xfrm>
        </p:grpSpPr>
        <p:sp>
          <p:nvSpPr>
            <p:cNvPr id="5" name="Cloud 4"/>
            <p:cNvSpPr/>
            <p:nvPr/>
          </p:nvSpPr>
          <p:spPr>
            <a:xfrm>
              <a:off x="2643188" y="620713"/>
              <a:ext cx="6500812" cy="4572000"/>
            </a:xfrm>
            <a:prstGeom prst="cloud">
              <a:avLst/>
            </a:prstGeom>
            <a:solidFill>
              <a:srgbClr val="92D050">
                <a:alpha val="8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sp>
          <p:nvSpPr>
            <p:cNvPr id="4102" name="TextBox 5"/>
            <p:cNvSpPr txBox="1">
              <a:spLocks noChangeArrowheads="1"/>
            </p:cNvSpPr>
            <p:nvPr/>
          </p:nvSpPr>
          <p:spPr bwMode="auto">
            <a:xfrm>
              <a:off x="3563889" y="1557338"/>
              <a:ext cx="49324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3200" dirty="0">
                  <a:latin typeface="Comic Sans MS" charset="0"/>
                </a:rPr>
                <a:t>What is a Hormone?</a:t>
              </a:r>
            </a:p>
            <a:p>
              <a:pPr algn="ctr" eaLnBrk="1" hangingPunct="1"/>
              <a:r>
                <a:rPr lang="en-GB" sz="3200" dirty="0">
                  <a:latin typeface="Comic Sans MS" charset="0"/>
                </a:rPr>
                <a:t>What do hormones do?</a:t>
              </a:r>
            </a:p>
          </p:txBody>
        </p:sp>
        <p:sp>
          <p:nvSpPr>
            <p:cNvPr id="4103" name="TextBox 8"/>
            <p:cNvSpPr txBox="1">
              <a:spLocks noChangeArrowheads="1"/>
            </p:cNvSpPr>
            <p:nvPr/>
          </p:nvSpPr>
          <p:spPr bwMode="auto">
            <a:xfrm>
              <a:off x="3995936" y="3212976"/>
              <a:ext cx="414337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3200">
                  <a:latin typeface="Comic Sans MS" charset="0"/>
                </a:rPr>
                <a:t>Can you think of any examples?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 in humans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9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Adrenaline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a time when you were </a:t>
            </a:r>
            <a:r>
              <a:rPr lang="en-US" i="1" dirty="0" smtClean="0"/>
              <a:t>really</a:t>
            </a:r>
            <a:r>
              <a:rPr lang="en-US" dirty="0" smtClean="0"/>
              <a:t> scared.  List what you biological changes you felt.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2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Adrenaline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0" y="1216282"/>
            <a:ext cx="8301730" cy="56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mic Sans MS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214438" y="857250"/>
            <a:ext cx="6500812" cy="4572000"/>
          </a:xfrm>
          <a:prstGeom prst="cloud">
            <a:avLst/>
          </a:prstGeom>
          <a:solidFill>
            <a:srgbClr val="92D050">
              <a:alpha val="8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071688" y="1857375"/>
            <a:ext cx="442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latin typeface="Comic Sans MS" charset="0"/>
              </a:rPr>
              <a:t>What is a Hormone?</a:t>
            </a:r>
          </a:p>
          <a:p>
            <a:pPr algn="ctr" eaLnBrk="1" hangingPunct="1"/>
            <a:r>
              <a:rPr lang="en-GB" sz="2800">
                <a:latin typeface="Comic Sans MS" charset="0"/>
              </a:rPr>
              <a:t>What do hormones do?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1750" y="3000375"/>
            <a:ext cx="4143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latin typeface="Comic Sans MS" charset="0"/>
              </a:rPr>
              <a:t>Can you think of any examples?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428625"/>
            <a:ext cx="3500437" cy="9540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latin typeface="Comic Sans MS" charset="0"/>
              </a:rPr>
              <a:t>Chemical Messengers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29188" y="428625"/>
            <a:ext cx="3929062" cy="5238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latin typeface="Comic Sans MS" charset="0"/>
              </a:rPr>
              <a:t>Coordinate systems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9125" y="4000500"/>
            <a:ext cx="4357688" cy="9540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latin typeface="Comic Sans MS" charset="0"/>
              </a:rPr>
              <a:t>Causes a change in how the body works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313" y="4071938"/>
            <a:ext cx="3786187" cy="9540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latin typeface="Comic Sans MS" charset="0"/>
              </a:rPr>
              <a:t>Travel in the blood, secreted by glands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71625" y="5143500"/>
            <a:ext cx="6215063" cy="9540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>
                <a:latin typeface="Comic Sans MS" charset="0"/>
              </a:rPr>
              <a:t>Control Growth, blood sugar, sex development, mood, metabolism.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29438" y="1857375"/>
            <a:ext cx="1857375" cy="461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>
                <a:latin typeface="Comic Sans MS" charset="0"/>
              </a:rPr>
              <a:t>Insulin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00813" y="2857500"/>
            <a:ext cx="2143125" cy="461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>
                <a:latin typeface="Comic Sans MS" charset="0"/>
              </a:rPr>
              <a:t>Testosterone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" y="1714500"/>
            <a:ext cx="1857375" cy="461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>
                <a:latin typeface="Comic Sans MS" charset="0"/>
              </a:rPr>
              <a:t>Oestrogen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625" y="2643188"/>
            <a:ext cx="1857375" cy="4619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>
                <a:latin typeface="Comic Sans MS" charset="0"/>
              </a:rPr>
              <a:t>Glucagon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625" y="3357563"/>
            <a:ext cx="1857375" cy="4619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>
                <a:latin typeface="Comic Sans MS" charset="0"/>
              </a:rPr>
              <a:t>ADH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29375" y="3357563"/>
            <a:ext cx="1857375" cy="4619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>
                <a:latin typeface="Comic Sans MS" charset="0"/>
              </a:rPr>
              <a:t>HGH</a:t>
            </a:r>
          </a:p>
        </p:txBody>
      </p:sp>
    </p:spTree>
    <p:extLst>
      <p:ext uri="{BB962C8B-B14F-4D97-AF65-F5344CB8AC3E}">
        <p14:creationId xmlns:p14="http://schemas.microsoft.com/office/powerpoint/2010/main" val="158571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and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gland – endocrine and exocrine</a:t>
            </a:r>
          </a:p>
          <a:p>
            <a:endParaRPr lang="en-US" dirty="0"/>
          </a:p>
          <a:p>
            <a:r>
              <a:rPr lang="en-US" dirty="0" smtClean="0"/>
              <a:t>Exocrine glands have a duct, endocrine glands do not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09" y="3890963"/>
            <a:ext cx="6743266" cy="2967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2309" y="6425241"/>
            <a:ext cx="3486908" cy="432759"/>
          </a:xfrm>
          <a:prstGeom prst="rect">
            <a:avLst/>
          </a:prstGeom>
          <a:solidFill>
            <a:srgbClr val="B7C3FF"/>
          </a:soli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8667" y="6425241"/>
            <a:ext cx="3486908" cy="432759"/>
          </a:xfrm>
          <a:prstGeom prst="rect">
            <a:avLst/>
          </a:prstGeom>
          <a:solidFill>
            <a:srgbClr val="B7C3FF"/>
          </a:soli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endocrin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496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-1" y="476250"/>
            <a:ext cx="41402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Where are your glands found?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773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Compare Hormone and Nervous Systems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HORMONES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NERVOUS SYSTEM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Communication</a:t>
                      </a:r>
                      <a:r>
                        <a:rPr lang="en-US" sz="2400" baseline="0" dirty="0" smtClean="0"/>
                        <a:t> is by chemicals called hormones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Communication is by nerve impulses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Transmission</a:t>
                      </a:r>
                      <a:r>
                        <a:rPr lang="en-US" sz="2400" baseline="0" dirty="0" smtClean="0"/>
                        <a:t> is in the blood to all parts of the body. Only target organs respond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Transmission is</a:t>
                      </a:r>
                      <a:r>
                        <a:rPr lang="en-US" sz="2400" baseline="0" dirty="0" smtClean="0"/>
                        <a:t> by </a:t>
                      </a:r>
                      <a:r>
                        <a:rPr lang="en-US" sz="2400" baseline="0" dirty="0" err="1" smtClean="0"/>
                        <a:t>neurones</a:t>
                      </a:r>
                      <a:r>
                        <a:rPr lang="en-US" sz="2400" baseline="0" dirty="0" smtClean="0"/>
                        <a:t> and travels to specific parts of the body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Slow Transmission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Fast Transmission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Slow</a:t>
                      </a:r>
                      <a:r>
                        <a:rPr lang="en-US" sz="2400" baseline="0" dirty="0" smtClean="0"/>
                        <a:t> and long-lasting Response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Fast</a:t>
                      </a:r>
                      <a:r>
                        <a:rPr lang="en-US" sz="2400" baseline="0" dirty="0" smtClean="0"/>
                        <a:t> and short-lived response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Response</a:t>
                      </a:r>
                      <a:r>
                        <a:rPr lang="en-US" sz="2400" baseline="0" dirty="0" smtClean="0"/>
                        <a:t> is widespread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Response is </a:t>
                      </a:r>
                      <a:r>
                        <a:rPr lang="en-US" sz="2400" dirty="0" err="1" smtClean="0"/>
                        <a:t>localised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 maybe permanent and irreversible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 is temporary</a:t>
                      </a:r>
                      <a:r>
                        <a:rPr lang="en-US" sz="2400" baseline="0" dirty="0" smtClean="0"/>
                        <a:t> and reversible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32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at the base of the brain</a:t>
            </a:r>
          </a:p>
          <a:p>
            <a:r>
              <a:rPr lang="en-US" dirty="0" smtClean="0"/>
              <a:t>Produces lots of hormones</a:t>
            </a:r>
          </a:p>
          <a:p>
            <a:r>
              <a:rPr lang="en-US" dirty="0" smtClean="0"/>
              <a:t>Nerves link it to the hypothalamus in the brain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610"/>
          <a:stretch/>
        </p:blipFill>
        <p:spPr>
          <a:xfrm>
            <a:off x="3270875" y="2140996"/>
            <a:ext cx="5873125" cy="47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an endocrine and exocrine</a:t>
            </a:r>
          </a:p>
          <a:p>
            <a:endParaRPr lang="en-US" dirty="0"/>
          </a:p>
          <a:p>
            <a:r>
              <a:rPr lang="en-US" dirty="0" smtClean="0"/>
              <a:t>Secretes 2 hormones involved in the regulation of blood glucose</a:t>
            </a:r>
          </a:p>
          <a:p>
            <a:endParaRPr lang="en-US" dirty="0"/>
          </a:p>
          <a:p>
            <a:r>
              <a:rPr lang="en-US" dirty="0" smtClean="0"/>
              <a:t>And the enzymes into the small intestine.</a:t>
            </a:r>
          </a:p>
          <a:p>
            <a:endParaRPr lang="en-US" dirty="0"/>
          </a:p>
          <a:p>
            <a:r>
              <a:rPr lang="en-US" dirty="0" smtClean="0"/>
              <a:t>Which function is endocrine and which is exocrine?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162921"/>
            <a:ext cx="84248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Which hormones do what?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642350" cy="503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630"/>
                <a:gridCol w="2192966"/>
                <a:gridCol w="2041726"/>
                <a:gridCol w="2744028"/>
              </a:tblGrid>
              <a:tr h="37081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Hormone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Endocrine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Gland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Target Organs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5" marR="91455" marT="45717" marB="45717"/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Adrenaline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Adrenal Gland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Vital</a:t>
                      </a:r>
                      <a:r>
                        <a:rPr lang="en-US" sz="1800" baseline="0" dirty="0" smtClean="0"/>
                        <a:t> organs e.g. liver and heart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Prepares body for</a:t>
                      </a:r>
                      <a:r>
                        <a:rPr lang="en-US" sz="1800" baseline="0" dirty="0" smtClean="0"/>
                        <a:t> action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</a:tr>
              <a:tr h="9143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ADH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Pituitary Gland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Kidney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 blood</a:t>
                      </a:r>
                      <a:r>
                        <a:rPr lang="en-US" sz="1800" baseline="0" dirty="0" smtClean="0"/>
                        <a:t> water level by triggering uptake of water in kidneys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Insulin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Pancreas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Liver and Muscles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Reduces</a:t>
                      </a:r>
                      <a:r>
                        <a:rPr lang="en-US" sz="1800" baseline="0" dirty="0" smtClean="0"/>
                        <a:t> blood glucose level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Glucagon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Pancreas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Liver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Increases</a:t>
                      </a:r>
                      <a:r>
                        <a:rPr lang="en-US" sz="1800" baseline="0" dirty="0" smtClean="0"/>
                        <a:t> glucose level of blood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</a:tr>
              <a:tr h="118864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Oestrogen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Ovaries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Ovaries,</a:t>
                      </a:r>
                      <a:r>
                        <a:rPr lang="en-US" sz="1800" baseline="0" dirty="0" smtClean="0"/>
                        <a:t> uterus, pituitary gland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 puberty. Increases the thickness</a:t>
                      </a:r>
                      <a:r>
                        <a:rPr lang="en-US" sz="1800" baseline="0" dirty="0" smtClean="0"/>
                        <a:t> of uterus lining in the menstrual cycle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Testosterone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Testes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 reproductive organs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 puberty in males</a:t>
                      </a:r>
                      <a:endParaRPr lang="en-US" sz="1800" dirty="0"/>
                    </a:p>
                  </a:txBody>
                  <a:tcPr marL="91455" marR="91455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3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1688" cy="4525963"/>
          </a:xfrm>
        </p:spPr>
        <p:txBody>
          <a:bodyPr/>
          <a:lstStyle/>
          <a:p>
            <a:r>
              <a:rPr lang="en-US" dirty="0" smtClean="0"/>
              <a:t>Complete the phrase:</a:t>
            </a:r>
          </a:p>
          <a:p>
            <a:pPr lvl="1"/>
            <a:r>
              <a:rPr lang="en-US" sz="3200" dirty="0" smtClean="0"/>
              <a:t>Fight or flight</a:t>
            </a:r>
          </a:p>
          <a:p>
            <a:endParaRPr lang="en-US" sz="3600" dirty="0"/>
          </a:p>
          <a:p>
            <a:r>
              <a:rPr lang="en-US" dirty="0" smtClean="0"/>
              <a:t>Secreted by your adrenal glands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5571" y="2313087"/>
            <a:ext cx="982819" cy="408192"/>
          </a:xfrm>
          <a:prstGeom prst="rect">
            <a:avLst/>
          </a:prstGeom>
          <a:solidFill>
            <a:srgbClr val="B7C3FF"/>
          </a:soli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89" y="2888293"/>
            <a:ext cx="4135111" cy="39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J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406</Words>
  <Application>Microsoft Macintosh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WJM</vt:lpstr>
      <vt:lpstr>Hormones in humans</vt:lpstr>
      <vt:lpstr>PowerPoint Presentation</vt:lpstr>
      <vt:lpstr>Glands and hormones</vt:lpstr>
      <vt:lpstr>PowerPoint Presentation</vt:lpstr>
      <vt:lpstr>Compare Hormone and Nervous Systems </vt:lpstr>
      <vt:lpstr>Pituitary Gland</vt:lpstr>
      <vt:lpstr>The Pancreas</vt:lpstr>
      <vt:lpstr>PowerPoint Presentation</vt:lpstr>
      <vt:lpstr>Adrenaline</vt:lpstr>
      <vt:lpstr>Adrenaline</vt:lpstr>
      <vt:lpstr>Adrenaline</vt:lpstr>
    </vt:vector>
  </TitlesOfParts>
  <Company>Cheltenham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 in humans</dc:title>
  <dc:creator>Will Matthews</dc:creator>
  <cp:lastModifiedBy>Will Matthews</cp:lastModifiedBy>
  <cp:revision>14</cp:revision>
  <dcterms:created xsi:type="dcterms:W3CDTF">2012-11-21T19:35:49Z</dcterms:created>
  <dcterms:modified xsi:type="dcterms:W3CDTF">2012-11-21T20:35:37Z</dcterms:modified>
</cp:coreProperties>
</file>